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91" r:id="rId3"/>
    <p:sldId id="283" r:id="rId4"/>
    <p:sldId id="268" r:id="rId5"/>
    <p:sldId id="292" r:id="rId6"/>
    <p:sldId id="278" r:id="rId7"/>
    <p:sldId id="285" r:id="rId8"/>
    <p:sldId id="286" r:id="rId9"/>
    <p:sldId id="293" r:id="rId10"/>
    <p:sldId id="287" r:id="rId11"/>
    <p:sldId id="294" r:id="rId12"/>
    <p:sldId id="282" r:id="rId13"/>
    <p:sldId id="295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B7B28"/>
    <a:srgbClr val="EDE3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342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42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85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0055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57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5186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88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436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33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787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65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4CE31-EA51-48E4-B447-0215509A3BD0}" type="datetimeFigureOut">
              <a:rPr lang="pt-BR" smtClean="0"/>
              <a:t>06/10/2016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564EA-BB34-4F29-8816-794EA3937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831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ivroseraquetes.wordpress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press.com/post/livroseraquetes.wordpress.com/111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1.bp.blogspot.com/-IA6a8oTBZyE/Vf2zZWkrS9I/AAAAAAAAkKM/uAegjGwotVU/s1600/Babelica+Urbe_livro_contracapa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9183757" cy="68618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366475" y="379983"/>
            <a:ext cx="21032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Reunião</a:t>
            </a:r>
            <a:endParaRPr lang="pt-BR" sz="4400" b="1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076056" y="4482095"/>
            <a:ext cx="3788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latin typeface="Brush Script MT" panose="03060802040406070304" pitchFamily="66" charset="0"/>
              </a:rPr>
              <a:t>Brasília, 6 de outubro de 2016</a:t>
            </a:r>
            <a:endParaRPr lang="pt-BR" sz="2800" dirty="0">
              <a:latin typeface="Brush Script MT" panose="03060802040406070304" pitchFamily="66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081235" y="6476474"/>
            <a:ext cx="26736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hlinkClick r:id="rId3"/>
              </a:rPr>
              <a:t>https://livroseraquetes.wordpress.com</a:t>
            </a:r>
            <a:r>
              <a:rPr lang="pt-BR" sz="1200" dirty="0" smtClean="0">
                <a:hlinkClick r:id="rId3"/>
              </a:rPr>
              <a:t>/</a:t>
            </a:r>
            <a:endParaRPr lang="pt-BR" sz="1200" dirty="0" smtClean="0"/>
          </a:p>
        </p:txBody>
      </p:sp>
    </p:spTree>
    <p:extLst>
      <p:ext uri="{BB962C8B-B14F-4D97-AF65-F5344CB8AC3E}">
        <p14:creationId xmlns:p14="http://schemas.microsoft.com/office/powerpoint/2010/main" val="125073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27584" y="1844824"/>
            <a:ext cx="77768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600" b="1" dirty="0" smtClean="0">
                <a:solidFill>
                  <a:schemeClr val="bg1"/>
                </a:solidFill>
              </a:rPr>
              <a:t>VOTAÇÃO DO LIVRO</a:t>
            </a:r>
          </a:p>
          <a:p>
            <a:pPr algn="ctr">
              <a:lnSpc>
                <a:spcPct val="150000"/>
              </a:lnSpc>
            </a:pPr>
            <a:r>
              <a:rPr lang="pt-BR" sz="6600" b="1" i="1" dirty="0" smtClean="0">
                <a:solidFill>
                  <a:schemeClr val="bg1"/>
                </a:solidFill>
              </a:rPr>
              <a:t>NOVEMBRO</a:t>
            </a:r>
            <a:endParaRPr lang="pt-BR" sz="6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9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7985" y="260648"/>
            <a:ext cx="8424936" cy="1143000"/>
          </a:xfr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3200" b="1" dirty="0" smtClean="0"/>
              <a:t>LIVROS PARA VOTAR</a:t>
            </a:r>
            <a:endParaRPr lang="pt-BR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0323">
            <a:off x="5727678" y="2289171"/>
            <a:ext cx="3277869" cy="3989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879166" y="6360403"/>
            <a:ext cx="52648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hlinkClick r:id="rId3"/>
              </a:rPr>
              <a:t>https://</a:t>
            </a:r>
            <a:r>
              <a:rPr lang="pt-BR" sz="1400" dirty="0" smtClean="0">
                <a:hlinkClick r:id="rId3"/>
              </a:rPr>
              <a:t>wordpress.com/post/livroseraquetes.wordpress.com/1119</a:t>
            </a:r>
            <a:endParaRPr lang="pt-BR" sz="1400" dirty="0" smtClean="0"/>
          </a:p>
        </p:txBody>
      </p:sp>
      <p:pic>
        <p:nvPicPr>
          <p:cNvPr id="3" name="Picture 2" descr="no-teu-deser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44799">
            <a:off x="834288" y="3139615"/>
            <a:ext cx="2397817" cy="345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 explicativo em elipse 6"/>
          <p:cNvSpPr/>
          <p:nvPr/>
        </p:nvSpPr>
        <p:spPr>
          <a:xfrm rot="19656478">
            <a:off x="3299521" y="2430748"/>
            <a:ext cx="3104087" cy="1304696"/>
          </a:xfrm>
          <a:prstGeom prst="wedgeEllipseCallout">
            <a:avLst>
              <a:gd name="adj1" fmla="val 44705"/>
              <a:gd name="adj2" fmla="val 63857"/>
            </a:avLst>
          </a:prstGeom>
          <a:solidFill>
            <a:srgbClr val="FF0000"/>
          </a:solidFill>
          <a:ln>
            <a:solidFill>
              <a:srgbClr val="0B7B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MEMÓRIAS PÓSTUMAS DE BRÁS CUBAS</a:t>
            </a:r>
          </a:p>
          <a:p>
            <a:pPr algn="ctr"/>
            <a:r>
              <a:rPr lang="pt-BR" b="1" dirty="0"/>
              <a:t>Machado de Assis</a:t>
            </a:r>
          </a:p>
        </p:txBody>
      </p:sp>
      <p:sp>
        <p:nvSpPr>
          <p:cNvPr id="8" name="Texto explicativo em elipse 7"/>
          <p:cNvSpPr/>
          <p:nvPr/>
        </p:nvSpPr>
        <p:spPr>
          <a:xfrm>
            <a:off x="462893" y="1700807"/>
            <a:ext cx="2812963" cy="1150740"/>
          </a:xfrm>
          <a:prstGeom prst="wedgeEllipseCallout">
            <a:avLst>
              <a:gd name="adj1" fmla="val -33248"/>
              <a:gd name="adj2" fmla="val 103571"/>
            </a:avLst>
          </a:prstGeom>
          <a:solidFill>
            <a:srgbClr val="0B7B28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NO TEU DESERTO  </a:t>
            </a:r>
          </a:p>
          <a:p>
            <a:pPr algn="ctr"/>
            <a:r>
              <a:rPr lang="pt-BR" b="1" dirty="0"/>
              <a:t>Miguel Sousa Tavares </a:t>
            </a:r>
          </a:p>
        </p:txBody>
      </p:sp>
    </p:spTree>
    <p:extLst>
      <p:ext uri="{BB962C8B-B14F-4D97-AF65-F5344CB8AC3E}">
        <p14:creationId xmlns:p14="http://schemas.microsoft.com/office/powerpoint/2010/main" val="29176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59311" y="548680"/>
            <a:ext cx="835292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VENCEDOR É.....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16607" y="1527871"/>
            <a:ext cx="8820083" cy="707886"/>
          </a:xfrm>
          <a:prstGeom prst="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BR" sz="2000" dirty="0" smtClean="0">
                <a:ln>
                  <a:solidFill>
                    <a:schemeClr val="tx1"/>
                  </a:solidFill>
                  <a:prstDash val="dash"/>
                </a:ln>
                <a:solidFill>
                  <a:srgbClr val="0000FF"/>
                </a:solidFill>
              </a:rPr>
              <a:t>NO TEU DESERTO</a:t>
            </a:r>
            <a:endParaRPr lang="pt-BR" sz="2000" dirty="0" smtClean="0">
              <a:ln>
                <a:solidFill>
                  <a:schemeClr val="tx1"/>
                </a:solidFill>
                <a:prstDash val="dash"/>
              </a:ln>
              <a:solidFill>
                <a:srgbClr val="0000FF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075524" y="2420888"/>
            <a:ext cx="4879413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pt-BR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PRÓXIMA </a:t>
            </a:r>
            <a:r>
              <a:rPr lang="pt-BR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REUNIÃO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5187" y="3501008"/>
            <a:ext cx="8820083" cy="584775"/>
          </a:xfrm>
          <a:prstGeom prst="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/>
                </a:solidFill>
              </a:rPr>
              <a:t>1</a:t>
            </a:r>
            <a:r>
              <a:rPr lang="pt-BR" sz="3200" b="1" smtClean="0">
                <a:solidFill>
                  <a:schemeClr val="tx1"/>
                </a:solidFill>
              </a:rPr>
              <a:t>0 </a:t>
            </a:r>
            <a:r>
              <a:rPr lang="pt-BR" sz="3200" b="1" dirty="0" smtClean="0">
                <a:solidFill>
                  <a:schemeClr val="tx1"/>
                </a:solidFill>
              </a:rPr>
              <a:t>de novembro de 2016</a:t>
            </a:r>
          </a:p>
        </p:txBody>
      </p:sp>
      <p:sp>
        <p:nvSpPr>
          <p:cNvPr id="8" name="Retângulo 7"/>
          <p:cNvSpPr/>
          <p:nvPr/>
        </p:nvSpPr>
        <p:spPr>
          <a:xfrm>
            <a:off x="707223" y="4365104"/>
            <a:ext cx="7857104" cy="160043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pt-BR" sz="4400" b="1" cap="all" dirty="0" smtClean="0">
                <a:ln w="0"/>
                <a:solidFill>
                  <a:schemeClr val="accent2"/>
                </a:solidFill>
                <a:effectLst>
                  <a:reflection blurRad="12700" stA="50000" endPos="50000" dist="5000" dir="5400000" sy="-100000" rotWithShape="0"/>
                </a:effectLst>
              </a:rPr>
              <a:t>ANIVERSARIANTES </a:t>
            </a:r>
          </a:p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pt-BR" sz="4400" b="1" cap="all" dirty="0" smtClean="0">
                <a:ln w="0"/>
                <a:solidFill>
                  <a:srgbClr val="0000FF"/>
                </a:solidFill>
                <a:effectLst>
                  <a:reflection blurRad="12700" stA="50000" endPos="50000" dist="5000" dir="5400000" sy="-100000" rotWithShape="0"/>
                </a:effectLst>
              </a:rPr>
              <a:t>NOVEMBRO</a:t>
            </a:r>
            <a:endParaRPr lang="pt-BR" sz="4400" b="1" cap="all" dirty="0">
              <a:ln w="0"/>
              <a:solidFill>
                <a:srgbClr val="0000FF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216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44825" y="764704"/>
            <a:ext cx="7776864" cy="298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6600" b="1" dirty="0" smtClean="0">
                <a:solidFill>
                  <a:schemeClr val="bg1"/>
                </a:solidFill>
              </a:rPr>
              <a:t>APRESENTAÇÃO DO LIVRO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6926">
            <a:off x="4389176" y="2529460"/>
            <a:ext cx="2606259" cy="389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15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2321" y="92425"/>
            <a:ext cx="8838031" cy="954107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i="1" dirty="0" smtClean="0">
                <a:latin typeface="+mj-lt"/>
              </a:rPr>
              <a:t>A VIDA INVISÍVEL DE EURÍDICE GUSMÃO</a:t>
            </a:r>
          </a:p>
          <a:p>
            <a:pPr algn="ctr"/>
            <a:r>
              <a:rPr lang="pt-BR" sz="2800" dirty="0" smtClean="0">
                <a:latin typeface="+mj-lt"/>
              </a:rPr>
              <a:t>Martha Batalha</a:t>
            </a:r>
          </a:p>
        </p:txBody>
      </p:sp>
      <p:sp>
        <p:nvSpPr>
          <p:cNvPr id="7" name="Retângulo 6"/>
          <p:cNvSpPr/>
          <p:nvPr/>
        </p:nvSpPr>
        <p:spPr>
          <a:xfrm>
            <a:off x="122185" y="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026" name="Picture 2" descr="http://www.companhiadasletras.com.br/images/trans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20262"/>
            <a:ext cx="47625" cy="4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7789" y="1046532"/>
            <a:ext cx="92525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i="1" dirty="0"/>
              <a:t>Martha Mamede </a:t>
            </a:r>
            <a:r>
              <a:rPr lang="pt-BR" sz="2400" b="1" i="1" dirty="0" smtClean="0"/>
              <a:t>Batalha</a:t>
            </a:r>
            <a:r>
              <a:rPr lang="pt-BR" sz="2400" dirty="0" smtClean="0"/>
              <a:t>, </a:t>
            </a:r>
            <a:r>
              <a:rPr lang="pt-BR" sz="2400" dirty="0" smtClean="0"/>
              <a:t>nasceu </a:t>
            </a:r>
          </a:p>
          <a:p>
            <a:r>
              <a:rPr lang="pt-BR" sz="2400" dirty="0" smtClean="0"/>
              <a:t>em Recife em </a:t>
            </a:r>
            <a:r>
              <a:rPr lang="pt-BR" sz="2400" dirty="0" smtClean="0"/>
              <a:t>1973. Jornalista</a:t>
            </a:r>
            <a:r>
              <a:rPr lang="pt-BR" sz="2400" dirty="0"/>
              <a:t>, editora e </a:t>
            </a:r>
            <a:endParaRPr lang="pt-BR" sz="2400" dirty="0" smtClean="0"/>
          </a:p>
          <a:p>
            <a:r>
              <a:rPr lang="pt-BR" sz="2400" dirty="0"/>
              <a:t>e</a:t>
            </a:r>
            <a:r>
              <a:rPr lang="pt-BR" sz="2400" dirty="0" smtClean="0"/>
              <a:t>scritora, graduada em Jornalismo,</a:t>
            </a:r>
          </a:p>
          <a:p>
            <a:r>
              <a:rPr lang="pt-BR" sz="2400" dirty="0" smtClean="0"/>
              <a:t> mestrado em </a:t>
            </a:r>
            <a:r>
              <a:rPr lang="pt-BR" sz="2400" dirty="0"/>
              <a:t>Literatura Brasileira</a:t>
            </a:r>
            <a:r>
              <a:rPr lang="pt-BR" sz="2400" dirty="0" smtClean="0"/>
              <a:t>. </a:t>
            </a:r>
          </a:p>
          <a:p>
            <a:r>
              <a:rPr lang="pt-BR" sz="2400" dirty="0" smtClean="0"/>
              <a:t>Foi </a:t>
            </a:r>
            <a:r>
              <a:rPr lang="pt-BR" sz="2400" dirty="0"/>
              <a:t>repórter </a:t>
            </a:r>
            <a:r>
              <a:rPr lang="pt-BR" sz="2400" dirty="0" smtClean="0"/>
              <a:t>e </a:t>
            </a:r>
            <a:r>
              <a:rPr lang="pt-BR" sz="2400" dirty="0"/>
              <a:t>editora dos </a:t>
            </a:r>
            <a:r>
              <a:rPr lang="pt-BR" sz="2400" dirty="0" smtClean="0"/>
              <a:t>jornais</a:t>
            </a:r>
          </a:p>
          <a:p>
            <a:r>
              <a:rPr lang="pt-BR" sz="2400" dirty="0" smtClean="0"/>
              <a:t> </a:t>
            </a:r>
            <a:r>
              <a:rPr lang="pt-BR" sz="2400" dirty="0"/>
              <a:t>O Dia, O Globo e Extra. </a:t>
            </a:r>
            <a:r>
              <a:rPr lang="pt-BR" sz="2400" dirty="0" smtClean="0"/>
              <a:t>Colaborou</a:t>
            </a:r>
          </a:p>
          <a:p>
            <a:r>
              <a:rPr lang="pt-BR" sz="2400" dirty="0" smtClean="0"/>
              <a:t>com </a:t>
            </a:r>
            <a:r>
              <a:rPr lang="pt-BR" sz="2400" dirty="0"/>
              <a:t>a revista Época</a:t>
            </a:r>
            <a:r>
              <a:rPr lang="pt-BR" sz="2400" dirty="0" smtClean="0"/>
              <a:t>. Fundou </a:t>
            </a:r>
            <a:r>
              <a:rPr lang="pt-BR" sz="2400" dirty="0"/>
              <a:t>em </a:t>
            </a:r>
            <a:endParaRPr lang="pt-BR" sz="2400" dirty="0" smtClean="0"/>
          </a:p>
          <a:p>
            <a:r>
              <a:rPr lang="pt-BR" sz="2400" dirty="0" smtClean="0"/>
              <a:t>2003 </a:t>
            </a:r>
            <a:r>
              <a:rPr lang="pt-BR" sz="2400" dirty="0"/>
              <a:t>a editora </a:t>
            </a:r>
            <a:r>
              <a:rPr lang="pt-BR" sz="2400" dirty="0" err="1"/>
              <a:t>Desiderata</a:t>
            </a:r>
            <a:r>
              <a:rPr lang="pt-BR" sz="2400" dirty="0"/>
              <a:t>, </a:t>
            </a:r>
            <a:r>
              <a:rPr lang="pt-BR" sz="2400" dirty="0" smtClean="0"/>
              <a:t>que </a:t>
            </a:r>
          </a:p>
          <a:p>
            <a:r>
              <a:rPr lang="pt-BR" sz="2400" dirty="0" smtClean="0"/>
              <a:t>publicou </a:t>
            </a:r>
            <a:r>
              <a:rPr lang="pt-BR" sz="2400" dirty="0"/>
              <a:t>antologias de textos e </a:t>
            </a:r>
            <a:endParaRPr lang="pt-BR" sz="2400" dirty="0" smtClean="0"/>
          </a:p>
          <a:p>
            <a:r>
              <a:rPr lang="pt-BR" sz="2400" dirty="0" smtClean="0"/>
              <a:t>ilustrações </a:t>
            </a:r>
            <a:r>
              <a:rPr lang="pt-BR" sz="2400" dirty="0"/>
              <a:t>dos jornais humorísticos O Pasquim e O Planeta Diário. </a:t>
            </a:r>
            <a:r>
              <a:rPr lang="pt-BR" sz="2400" dirty="0" smtClean="0"/>
              <a:t>Publicou obras </a:t>
            </a:r>
            <a:r>
              <a:rPr lang="pt-BR" sz="2400" dirty="0"/>
              <a:t>de Millôr Fernandes, Ivan Lessa e </a:t>
            </a:r>
            <a:r>
              <a:rPr lang="pt-BR" sz="2400" dirty="0" smtClean="0"/>
              <a:t>André </a:t>
            </a:r>
            <a:r>
              <a:rPr lang="pt-BR" sz="2400" dirty="0" err="1" smtClean="0"/>
              <a:t>Dahmer</a:t>
            </a:r>
            <a:r>
              <a:rPr lang="pt-BR" sz="2400" dirty="0" smtClean="0"/>
              <a:t>. Vendeu </a:t>
            </a:r>
            <a:r>
              <a:rPr lang="pt-BR" sz="2400" dirty="0"/>
              <a:t>a editora para a Ediouro em </a:t>
            </a:r>
            <a:r>
              <a:rPr lang="pt-BR" sz="2400" dirty="0" smtClean="0"/>
              <a:t>2008.Prosseguiu </a:t>
            </a:r>
            <a:r>
              <a:rPr lang="pt-BR" sz="2400" dirty="0"/>
              <a:t>seus estudos nos EUA, com um mestrado em Editoração na New York </a:t>
            </a:r>
            <a:r>
              <a:rPr lang="pt-BR" sz="2400" dirty="0" err="1" smtClean="0"/>
              <a:t>University</a:t>
            </a:r>
            <a:r>
              <a:rPr lang="pt-BR" sz="2400" dirty="0" smtClean="0"/>
              <a:t>. </a:t>
            </a:r>
          </a:p>
          <a:p>
            <a:r>
              <a:rPr lang="pt-BR" sz="2400" dirty="0" smtClean="0"/>
              <a:t>Seu </a:t>
            </a:r>
            <a:r>
              <a:rPr lang="pt-BR" sz="2400" dirty="0"/>
              <a:t>primeiro romance, </a:t>
            </a:r>
            <a:r>
              <a:rPr lang="pt-BR" sz="2400" b="1" i="1" dirty="0"/>
              <a:t>A Vida Invisível de Eurídice Gusmão</a:t>
            </a:r>
            <a:r>
              <a:rPr lang="pt-BR" sz="2400" dirty="0"/>
              <a:t>, foi vendido para editoras da Alemanha e Noruega antes </a:t>
            </a:r>
            <a:r>
              <a:rPr lang="pt-BR" sz="2400" dirty="0" smtClean="0"/>
              <a:t>de </a:t>
            </a:r>
            <a:r>
              <a:rPr lang="pt-BR" sz="2400" dirty="0"/>
              <a:t>ser publicado no </a:t>
            </a:r>
            <a:r>
              <a:rPr lang="pt-BR" sz="2400" dirty="0" smtClean="0"/>
              <a:t>Brasil</a:t>
            </a:r>
            <a:r>
              <a:rPr lang="pt-BR" sz="2400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503" y="1124744"/>
            <a:ext cx="4315756" cy="3298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54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2321" y="92425"/>
            <a:ext cx="8838031" cy="1077218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i="1" dirty="0">
                <a:latin typeface="+mj-lt"/>
              </a:rPr>
              <a:t>Recusada no Brasil, escritora atraiu estrangeiros e produtor de cinema</a:t>
            </a:r>
            <a:endParaRPr lang="pt-BR" sz="3200" dirty="0" smtClean="0">
              <a:latin typeface="+mj-lt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22185" y="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026" name="Picture 2" descr="http://www.companhiadasletras.com.br/images/trans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20262"/>
            <a:ext cx="47625" cy="4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47" y="1407331"/>
            <a:ext cx="2859087" cy="399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42321" y="1392861"/>
            <a:ext cx="576828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400" dirty="0"/>
              <a:t>Publicar o primeiro livro é um desafio para um escritor estreante, e em tempos de recessão econômica pode se tornar uma missão impossível. </a:t>
            </a:r>
            <a:endParaRPr lang="pt-BR" sz="24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400" dirty="0" smtClean="0"/>
              <a:t>Esse </a:t>
            </a:r>
            <a:r>
              <a:rPr lang="pt-BR" sz="2400" dirty="0"/>
              <a:t>teria sido o destino da escritora Martha Batalha, não fosse por um detalhe: "</a:t>
            </a:r>
            <a:r>
              <a:rPr lang="pt-BR" sz="2400" b="1" i="1" dirty="0"/>
              <a:t>A Vida Invisível de Eurídice Gusmão</a:t>
            </a:r>
            <a:r>
              <a:rPr lang="pt-BR" sz="2400" dirty="0"/>
              <a:t>", sua primeira obra, chamou a atenção de diversas editoras no exterior e teve os direitos comprados para o cinema. </a:t>
            </a:r>
          </a:p>
        </p:txBody>
      </p:sp>
      <p:sp>
        <p:nvSpPr>
          <p:cNvPr id="8" name="Retângulo 7"/>
          <p:cNvSpPr/>
          <p:nvPr/>
        </p:nvSpPr>
        <p:spPr>
          <a:xfrm>
            <a:off x="122185" y="5297672"/>
            <a:ext cx="88581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Em outubro de 2015, veio a Feira do Livro de Frankfurt, e o interesse internacional aumentou: até agora, </a:t>
            </a:r>
            <a:r>
              <a:rPr lang="pt-BR" sz="2400" i="1" dirty="0"/>
              <a:t>"A Vida Invisível de Eurídice Gusmão"</a:t>
            </a:r>
            <a:r>
              <a:rPr lang="pt-BR" sz="2400" dirty="0"/>
              <a:t> já foi vendido para dez países, incluindo Alemanha, Itália, Portugal, França e Holanda.</a:t>
            </a:r>
          </a:p>
        </p:txBody>
      </p:sp>
    </p:spTree>
    <p:extLst>
      <p:ext uri="{BB962C8B-B14F-4D97-AF65-F5344CB8AC3E}">
        <p14:creationId xmlns:p14="http://schemas.microsoft.com/office/powerpoint/2010/main" val="109371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42321" y="92425"/>
            <a:ext cx="8838031" cy="954107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i="1" dirty="0" smtClean="0">
                <a:latin typeface="+mj-lt"/>
              </a:rPr>
              <a:t>A VIDA INVISÍVEL DE EURÍDICE GUSMÃO</a:t>
            </a:r>
          </a:p>
          <a:p>
            <a:pPr algn="ctr"/>
            <a:r>
              <a:rPr lang="pt-BR" sz="2800" dirty="0" smtClean="0">
                <a:latin typeface="+mj-lt"/>
              </a:rPr>
              <a:t>Martha Batalha</a:t>
            </a:r>
          </a:p>
        </p:txBody>
      </p:sp>
      <p:sp>
        <p:nvSpPr>
          <p:cNvPr id="4" name="Retângulo 3"/>
          <p:cNvSpPr/>
          <p:nvPr/>
        </p:nvSpPr>
        <p:spPr>
          <a:xfrm>
            <a:off x="212035" y="1196752"/>
            <a:ext cx="87683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Rodrigo Teixeira, um dos expoentes do cinema nacional, conhecido por seu grande interesse em adaptar livros para as telas, e disse que tinha uma obra especial para ele avaliar. Rodrigo leu, se interessou e a adaptação já está em desenvolvimento, com direção de </a:t>
            </a:r>
            <a:r>
              <a:rPr lang="pt-BR" sz="2400" dirty="0" err="1"/>
              <a:t>Karim</a:t>
            </a:r>
            <a:r>
              <a:rPr lang="pt-BR" sz="2400" dirty="0"/>
              <a:t> </a:t>
            </a:r>
            <a:r>
              <a:rPr lang="pt-BR" sz="2400" dirty="0" err="1"/>
              <a:t>Aïnouz</a:t>
            </a:r>
            <a:r>
              <a:rPr lang="pt-BR" sz="2400" dirty="0"/>
              <a:t> </a:t>
            </a:r>
            <a:r>
              <a:rPr lang="pt-BR" sz="2400" dirty="0" smtClean="0"/>
              <a:t>e </a:t>
            </a:r>
            <a:r>
              <a:rPr lang="pt-BR" sz="2400" dirty="0"/>
              <a:t>filmagens previstas para o início de 2017</a:t>
            </a:r>
            <a:r>
              <a:rPr lang="pt-BR" sz="2400" dirty="0" smtClean="0"/>
              <a:t>.</a:t>
            </a:r>
            <a:endParaRPr lang="pt-BR" sz="2400" dirty="0"/>
          </a:p>
        </p:txBody>
      </p:sp>
      <p:sp>
        <p:nvSpPr>
          <p:cNvPr id="5" name="Retângulo 4"/>
          <p:cNvSpPr/>
          <p:nvPr/>
        </p:nvSpPr>
        <p:spPr>
          <a:xfrm>
            <a:off x="64565" y="3104218"/>
            <a:ext cx="45523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"O livro me interessou porque é muito próximo a situações que eu conheço", conta o produtor. Com a trama estendendo-se dos anos 1940 ao início dos anos 1960, "A Vida Invisível de Eurídice </a:t>
            </a:r>
            <a:r>
              <a:rPr lang="pt-BR" sz="2400" dirty="0" smtClean="0"/>
              <a:t>Gusmão</a:t>
            </a:r>
            <a:r>
              <a:rPr lang="pt-BR" sz="2400" dirty="0"/>
              <a:t>" narra as histórias de duas irmãs de classe média no Rio de Janeiro, Eurídice e Guida, em </a:t>
            </a:r>
            <a:r>
              <a:rPr lang="pt-BR" sz="2400" dirty="0" smtClean="0"/>
              <a:t>meio</a:t>
            </a:r>
            <a:endParaRPr lang="pt-BR" sz="2400" dirty="0"/>
          </a:p>
        </p:txBody>
      </p:sp>
      <p:pic>
        <p:nvPicPr>
          <p:cNvPr id="2" name="Imagem 1" descr="https://2.bp.blogspot.com/-CPBRYv3pPbk/VICqxIwSWZI/AAAAAAAAAhQ/CaKaOsJFOaU/s1600/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193" y="3250373"/>
            <a:ext cx="4415162" cy="30927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/>
          <p:cNvSpPr/>
          <p:nvPr/>
        </p:nvSpPr>
        <p:spPr>
          <a:xfrm>
            <a:off x="31367" y="6403032"/>
            <a:ext cx="9112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às condições adversas que a sociedade reservava às mulheres na época.</a:t>
            </a:r>
          </a:p>
        </p:txBody>
      </p:sp>
    </p:spTree>
    <p:extLst>
      <p:ext uri="{BB962C8B-B14F-4D97-AF65-F5344CB8AC3E}">
        <p14:creationId xmlns:p14="http://schemas.microsoft.com/office/powerpoint/2010/main" val="4911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42321" y="92425"/>
            <a:ext cx="8838031" cy="954107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i="1" dirty="0" smtClean="0">
                <a:latin typeface="+mj-lt"/>
              </a:rPr>
              <a:t>A VIDA INVISÍVEL DE EURÍDICE GUSMÃO</a:t>
            </a:r>
          </a:p>
          <a:p>
            <a:pPr algn="ctr"/>
            <a:r>
              <a:rPr lang="pt-BR" sz="2800" dirty="0" smtClean="0">
                <a:latin typeface="+mj-lt"/>
              </a:rPr>
              <a:t>Martha Batalha</a:t>
            </a:r>
          </a:p>
        </p:txBody>
      </p:sp>
      <p:sp>
        <p:nvSpPr>
          <p:cNvPr id="7" name="Retângulo 6"/>
          <p:cNvSpPr/>
          <p:nvPr/>
        </p:nvSpPr>
        <p:spPr>
          <a:xfrm>
            <a:off x="251520" y="1268760"/>
            <a:ext cx="872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dirty="0"/>
              <a:t>Segundo Martha, a ideia para o livro, além de inspirada por histórias de sua família, veio de uma hipótese: "Fiquei imaginando o que aconteceria com uma mulher brilhante se ela nascesse nesse tempo e nesse lugar. </a:t>
            </a:r>
            <a:endParaRPr lang="pt-BR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21" y="2838420"/>
            <a:ext cx="4309343" cy="286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561336" y="2558886"/>
            <a:ext cx="42375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Na verdade, é algo que aconteceu muito, de você ter mulheres perfeitamente capazes e com energia para produzir e que não puderam se realizar naquela época". </a:t>
            </a:r>
          </a:p>
        </p:txBody>
      </p:sp>
      <p:sp>
        <p:nvSpPr>
          <p:cNvPr id="9" name="Retângulo 8"/>
          <p:cNvSpPr/>
          <p:nvPr/>
        </p:nvSpPr>
        <p:spPr>
          <a:xfrm>
            <a:off x="4597883" y="4873228"/>
            <a:ext cx="4403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É o caso de Eurídice, mulher inteligentíssima confinada em um casamento que não é mau, </a:t>
            </a:r>
            <a:r>
              <a:rPr lang="pt-BR" sz="2400" dirty="0" smtClean="0"/>
              <a:t>mas</a:t>
            </a:r>
            <a:endParaRPr lang="pt-BR" sz="2400" dirty="0"/>
          </a:p>
        </p:txBody>
      </p:sp>
      <p:sp>
        <p:nvSpPr>
          <p:cNvPr id="10" name="Retângulo 9"/>
          <p:cNvSpPr/>
          <p:nvPr/>
        </p:nvSpPr>
        <p:spPr>
          <a:xfrm>
            <a:off x="70978" y="6064366"/>
            <a:ext cx="9089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também não lhe permite realizar suas aspirações --sejam elas </a:t>
            </a:r>
            <a:r>
              <a:rPr lang="pt-BR" sz="2400" dirty="0" smtClean="0"/>
              <a:t>a</a:t>
            </a:r>
            <a:r>
              <a:rPr lang="pt-BR" sz="2400" dirty="0"/>
              <a:t> cozinha, na costura ou na literatura. </a:t>
            </a:r>
          </a:p>
        </p:txBody>
      </p:sp>
    </p:spTree>
    <p:extLst>
      <p:ext uri="{BB962C8B-B14F-4D97-AF65-F5344CB8AC3E}">
        <p14:creationId xmlns:p14="http://schemas.microsoft.com/office/powerpoint/2010/main" val="2277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://1.bp.blogspot.com/-IA6a8oTBZyE/Vf2zZWkrS9I/AAAAAAAAkKM/uAegjGwotVU/s640/Babelica%2BUrbe_livro_contracap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7363"/>
            <a:ext cx="5597783" cy="323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627" y="2812571"/>
            <a:ext cx="3949893" cy="3911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73584"/>
            <a:ext cx="4427098" cy="331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 rot="985842">
            <a:off x="5810204" y="495009"/>
            <a:ext cx="3340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latin typeface="Lucida Calligraphy" panose="03010101010101010101" pitchFamily="66" charset="0"/>
              </a:rPr>
              <a:t>Rio de Janeiro</a:t>
            </a:r>
            <a:endParaRPr lang="pt-BR" sz="3200" b="1" dirty="0">
              <a:latin typeface="Lucida Calligraphy" panose="03010101010101010101" pitchFamily="66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951467" y="980728"/>
            <a:ext cx="11240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latin typeface="Lucida Calligraphy" panose="03010101010101010101" pitchFamily="66" charset="0"/>
              </a:rPr>
              <a:t>1920</a:t>
            </a:r>
            <a:endParaRPr lang="pt-BR" sz="3200" b="1" dirty="0">
              <a:latin typeface="Lucida Calligraphy" panose="03010101010101010101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901849" y="1463086"/>
            <a:ext cx="1157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Lucida Calligraphy" panose="03010101010101010101" pitchFamily="66" charset="0"/>
              </a:rPr>
              <a:t>1940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745655" y="2047861"/>
            <a:ext cx="1144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Lucida Calligraphy" panose="03010101010101010101" pitchFamily="66" charset="0"/>
              </a:rPr>
              <a:t>1960</a:t>
            </a:r>
          </a:p>
        </p:txBody>
      </p:sp>
      <p:sp>
        <p:nvSpPr>
          <p:cNvPr id="6" name="Retângulo 5"/>
          <p:cNvSpPr/>
          <p:nvPr/>
        </p:nvSpPr>
        <p:spPr>
          <a:xfrm>
            <a:off x="5082767" y="6323279"/>
            <a:ext cx="2343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Rua do </a:t>
            </a:r>
            <a:r>
              <a:rPr lang="pt-BR" dirty="0" smtClean="0"/>
              <a:t>Ouvidor  -1941 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683568" y="2821189"/>
            <a:ext cx="1978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Copacabana -1920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883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65109" y="2420888"/>
            <a:ext cx="7776864" cy="1458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600" b="1" dirty="0" smtClean="0">
                <a:solidFill>
                  <a:schemeClr val="bg1"/>
                </a:solidFill>
              </a:rPr>
              <a:t>RODA DE FOGO</a:t>
            </a:r>
          </a:p>
        </p:txBody>
      </p:sp>
    </p:spTree>
    <p:extLst>
      <p:ext uri="{BB962C8B-B14F-4D97-AF65-F5344CB8AC3E}">
        <p14:creationId xmlns:p14="http://schemas.microsoft.com/office/powerpoint/2010/main" val="348343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484784"/>
            <a:ext cx="3559627" cy="5040000"/>
          </a:xfrm>
        </p:spPr>
      </p:pic>
      <p:sp>
        <p:nvSpPr>
          <p:cNvPr id="8" name="Título 7"/>
          <p:cNvSpPr txBox="1">
            <a:spLocks noGrp="1"/>
          </p:cNvSpPr>
          <p:nvPr>
            <p:ph type="title"/>
          </p:nvPr>
        </p:nvSpPr>
        <p:spPr>
          <a:xfrm>
            <a:off x="467544" y="249555"/>
            <a:ext cx="8496944" cy="738664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800" b="1" i="1" dirty="0" smtClean="0">
                <a:latin typeface="+mj-lt"/>
              </a:rPr>
              <a:t>VIOLÊNCIA DE GÊNERO</a:t>
            </a:r>
            <a:endParaRPr lang="pt-BR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61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6526"/>
            <a:ext cx="7426200" cy="62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3644">
            <a:off x="4167699" y="2078525"/>
            <a:ext cx="1667962" cy="226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69459" y="204612"/>
            <a:ext cx="696024" cy="6214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wordArtVert" wrap="none" rtlCol="0">
            <a:spAutoFit/>
          </a:bodyPr>
          <a:lstStyle/>
          <a:p>
            <a:pPr algn="ctr"/>
            <a:r>
              <a:rPr lang="pt-BR" sz="2800" b="1" dirty="0" smtClean="0"/>
              <a:t>RODA DE FOGO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4591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1659</TotalTime>
  <Words>519</Words>
  <Application>Microsoft Office PowerPoint</Application>
  <PresentationFormat>Apresentação na tela (4:3)</PresentationFormat>
  <Paragraphs>57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Apresentação do PowerPoint</vt:lpstr>
      <vt:lpstr>Apresentação do PowerPoint</vt:lpstr>
      <vt:lpstr>LIVROS PARA VOTAR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VIOLÊNCIA DE GÊNERO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231</cp:revision>
  <dcterms:created xsi:type="dcterms:W3CDTF">2016-03-22T01:12:52Z</dcterms:created>
  <dcterms:modified xsi:type="dcterms:W3CDTF">2016-10-06T21:42:56Z</dcterms:modified>
</cp:coreProperties>
</file>